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75" r:id="rId2"/>
    <p:sldId id="276" r:id="rId3"/>
    <p:sldId id="277" r:id="rId4"/>
    <p:sldId id="278" r:id="rId5"/>
    <p:sldId id="274" r:id="rId6"/>
    <p:sldId id="258" r:id="rId7"/>
    <p:sldId id="259" r:id="rId8"/>
    <p:sldId id="260" r:id="rId9"/>
    <p:sldId id="280" r:id="rId10"/>
    <p:sldId id="281" r:id="rId11"/>
    <p:sldId id="279" r:id="rId12"/>
    <p:sldId id="262" r:id="rId13"/>
    <p:sldId id="264" r:id="rId14"/>
    <p:sldId id="265" r:id="rId15"/>
    <p:sldId id="283" r:id="rId16"/>
    <p:sldId id="284" r:id="rId17"/>
    <p:sldId id="285" r:id="rId18"/>
    <p:sldId id="287" r:id="rId19"/>
    <p:sldId id="286" r:id="rId20"/>
    <p:sldId id="288" r:id="rId21"/>
    <p:sldId id="273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94" d="100"/>
          <a:sy n="94" d="100"/>
        </p:scale>
        <p:origin x="-384" y="-6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7EA80-6546-4C11-8BBC-3B50875D5BB6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CBE0-5FA7-4CDF-93BA-D677E1C341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3267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7EA80-6546-4C11-8BBC-3B50875D5BB6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CBE0-5FA7-4CDF-93BA-D677E1C341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5881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7EA80-6546-4C11-8BBC-3B50875D5BB6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CBE0-5FA7-4CDF-93BA-D677E1C341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8157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7EA80-6546-4C11-8BBC-3B50875D5BB6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CBE0-5FA7-4CDF-93BA-D677E1C341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49888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7EA80-6546-4C11-8BBC-3B50875D5BB6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CBE0-5FA7-4CDF-93BA-D677E1C341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5148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7EA80-6546-4C11-8BBC-3B50875D5BB6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CBE0-5FA7-4CDF-93BA-D677E1C341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1033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7EA80-6546-4C11-8BBC-3B50875D5BB6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CBE0-5FA7-4CDF-93BA-D677E1C341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7483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7EA80-6546-4C11-8BBC-3B50875D5BB6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CBE0-5FA7-4CDF-93BA-D677E1C341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8423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7EA80-6546-4C11-8BBC-3B50875D5BB6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CBE0-5FA7-4CDF-93BA-D677E1C341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9841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7EA80-6546-4C11-8BBC-3B50875D5BB6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CBE0-5FA7-4CDF-93BA-D677E1C341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344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7EA80-6546-4C11-8BBC-3B50875D5BB6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CBE0-5FA7-4CDF-93BA-D677E1C341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247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7EA80-6546-4C11-8BBC-3B50875D5BB6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CBE0-5FA7-4CDF-93BA-D677E1C341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8980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7EA80-6546-4C11-8BBC-3B50875D5BB6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CBE0-5FA7-4CDF-93BA-D677E1C341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8909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7EA80-6546-4C11-8BBC-3B50875D5BB6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CBE0-5FA7-4CDF-93BA-D677E1C341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1780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7EA80-6546-4C11-8BBC-3B50875D5BB6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CBE0-5FA7-4CDF-93BA-D677E1C341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6276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7EA80-6546-4C11-8BBC-3B50875D5BB6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CBE0-5FA7-4CDF-93BA-D677E1C341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7084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7EA80-6546-4C11-8BBC-3B50875D5BB6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3CBE0-5FA7-4CDF-93BA-D677E1C341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4287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7EA80-6546-4C11-8BBC-3B50875D5BB6}" type="datetimeFigureOut">
              <a:rPr lang="ru-RU" smtClean="0"/>
              <a:pPr/>
              <a:t>22.06.2020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3CBE0-5FA7-4CDF-93BA-D677E1C341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8242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07633" y="111200"/>
            <a:ext cx="8576862" cy="1211404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страхи</a:t>
            </a:r>
            <a:endParaRPr lang="ru-RU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66744" y="1259120"/>
            <a:ext cx="4599432" cy="4599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7434072" y="5535386"/>
            <a:ext cx="458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FFFF00"/>
                </a:solidFill>
              </a:rPr>
              <a:t>Подготовила: </a:t>
            </a:r>
            <a:endParaRPr lang="ru-RU" dirty="0" smtClean="0">
              <a:solidFill>
                <a:srgbClr val="FFFF00"/>
              </a:solidFill>
            </a:endParaRPr>
          </a:p>
          <a:p>
            <a:pPr algn="r"/>
            <a:r>
              <a:rPr lang="ru-RU" dirty="0" smtClean="0"/>
              <a:t>Воспитатель: Воронина Ирина Артуровна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081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7287" y="267285"/>
            <a:ext cx="9931125" cy="82999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проявления страхов детей с 2-х до </a:t>
            </a:r>
            <a:r>
              <a:rPr lang="ru-RU" sz="32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з-х</a:t>
            </a:r>
            <a:r>
              <a:rPr lang="ru-RU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лет</a:t>
            </a:r>
            <a:endParaRPr lang="ru-RU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63891" y="1325879"/>
            <a:ext cx="6249573" cy="5458265"/>
          </a:xfrm>
        </p:spPr>
        <p:txBody>
          <a:bodyPr>
            <a:normAutofit lnSpcReduction="10000"/>
          </a:bodyPr>
          <a:lstStyle/>
          <a:p>
            <a:pPr marL="0" indent="357188" algn="just"/>
            <a:r>
              <a:rPr lang="ru-RU" b="1" dirty="0" smtClean="0">
                <a:solidFill>
                  <a:srgbClr val="FFC000"/>
                </a:solidFill>
              </a:rPr>
              <a:t>Страхи второго года жизни </a:t>
            </a:r>
            <a:r>
              <a:rPr lang="ru-RU" dirty="0" smtClean="0"/>
              <a:t>связаны с неожиданным появлением посторонних людей, нахождением на высоте, болью, резким звуком, одиночеством. </a:t>
            </a:r>
          </a:p>
          <a:p>
            <a:pPr marL="0" indent="357188" algn="just"/>
            <a:r>
              <a:rPr lang="ru-RU" b="1" dirty="0" smtClean="0">
                <a:solidFill>
                  <a:srgbClr val="FFC000"/>
                </a:solidFill>
              </a:rPr>
              <a:t>С 2 лет </a:t>
            </a:r>
            <a:r>
              <a:rPr lang="ru-RU" dirty="0" smtClean="0"/>
              <a:t>дети начинают опасаться отдельных объектов – уличных собак, движущихся автомобилей, огня. </a:t>
            </a:r>
          </a:p>
          <a:p>
            <a:pPr marL="0" indent="357188" algn="just"/>
            <a:r>
              <a:rPr lang="ru-RU" b="1" dirty="0" smtClean="0">
                <a:solidFill>
                  <a:srgbClr val="FFC000"/>
                </a:solidFill>
              </a:rPr>
              <a:t>Трехлетний возраст </a:t>
            </a:r>
            <a:r>
              <a:rPr lang="ru-RU" dirty="0" smtClean="0"/>
              <a:t>– период становления собственного «Я», отделения от окружающих, самостоятельного выстраивания отношений. Появляется страх перед наказанием, отражающий понимание последствий поступков, страх недостаточного внимания (любви) родителя.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1986" name="Picture 2" descr="https://womenknow.ru/uploads/posts/2017-12/1514425793_80a694705d-593826647839a575d4f6740d-8mky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675" y="1453971"/>
            <a:ext cx="4937760" cy="4744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9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5660" y="187570"/>
            <a:ext cx="10353761" cy="55801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Рождение второго ребёнка в семье</a:t>
            </a:r>
            <a:endParaRPr lang="ru-RU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436" y="934096"/>
            <a:ext cx="6715212" cy="5824024"/>
          </a:xfrm>
        </p:spPr>
        <p:txBody>
          <a:bodyPr>
            <a:normAutofit/>
          </a:bodyPr>
          <a:lstStyle/>
          <a:p>
            <a:pPr marL="0" indent="357188" algn="just"/>
            <a:r>
              <a:rPr lang="ru-RU" dirty="0" smtClean="0"/>
              <a:t>Старший ребёнок, привыкший к постоянной заботе, может беспокойством и обидой ответить на переключение внимания матери. Чтобы привлечь внимание взрослых, он идет на всякие ухищрения. Одно "срабатывает" лучше всего - стоит заболеть, чего-то испугаться, и мать опять принадлежит ему, ласкает, заботится, уговаривает.</a:t>
            </a:r>
          </a:p>
          <a:p>
            <a:pPr marL="0" indent="357188" algn="just"/>
            <a:r>
              <a:rPr lang="ru-RU" dirty="0" smtClean="0"/>
              <a:t>Беспокойство из-за недостатка ее чувств в полной мере отражается во сне, наполняя ужасами исчезновения матери и отсутствия помощи при опасности. Таким образом, ночное беспокойство выступает в качестве тонкого диктатора дневного неблагополучия ребенка, отсутствия уверенности в прочности и незыблемости семейного эмоционального окружения.</a:t>
            </a:r>
          </a:p>
          <a:p>
            <a:endParaRPr lang="ru-RU" dirty="0"/>
          </a:p>
        </p:txBody>
      </p:sp>
      <p:pic>
        <p:nvPicPr>
          <p:cNvPr id="39938" name="Picture 2" descr="https://lexin-blog.ru/wp-content/uploads/2016/07/rebenok-boits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7901" y="1491880"/>
            <a:ext cx="4187483" cy="3615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1326321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Сказочные персонажи как символ страха в раннем детстве</a:t>
            </a:r>
            <a:endParaRPr lang="ru-RU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63440" y="1223889"/>
            <a:ext cx="7308165" cy="5387926"/>
          </a:xfrm>
        </p:spPr>
        <p:txBody>
          <a:bodyPr>
            <a:normAutofit lnSpcReduction="10000"/>
          </a:bodyPr>
          <a:lstStyle/>
          <a:p>
            <a:pPr marL="0" indent="357188" algn="just"/>
            <a:r>
              <a:rPr lang="ru-RU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Ближе к 4 годам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кошмарных снах начинает фигурировать и Баба Яга, отражающая проблемы ребенка во взаимоотношениях со строгой матерью, которая недостаточно ласкова, часто грозит наказаниями. Уносящая к себе "плохих" детей и расправляющаяся с ними Баба Яга, приходит из мира, где царят насилие, несправедливость и бессердечие.</a:t>
            </a:r>
          </a:p>
          <a:p>
            <a:pPr marL="0" indent="357188"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 почему двухлетние и трехлетние дети всерьез просят иногда родителей убить Бабу Ягу и Волка, чтобы защитить от ночных кошмаров. Обычно роль защитника поручается отцу, если он достаточно сильный в представлении ребенка. Подобные просьбы нельзя считать пустым капризом и игнорировать, так как Волк и Баба Яга, живущие в подсознании ребенка, всегда свидетельствуют о каких-то тревожащих обстоятельствах его жизни, связанных, как правило, с отношениями со взрослыми в семье.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58" y="2011680"/>
            <a:ext cx="4490358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55328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7892" y="642987"/>
            <a:ext cx="4937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СТРАХИ ДОШКОЛЬНИКА</a:t>
            </a:r>
            <a:endParaRPr lang="ru-RU" sz="4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ÐÐ°ÑÑÐ¸Ð½ÐºÐ¸ Ð¿Ð¾ Ð·Ð°Ð¿ÑÐ¾ÑÑ ÑÑÑÐ°ÑÐ¸ Ð´Ð¾ÑÐºÐ¾Ð»ÑÐ½Ð¸Ðº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648" y="2431772"/>
            <a:ext cx="6281928" cy="38947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78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5528" y="187823"/>
            <a:ext cx="10826496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 </a:t>
            </a:r>
            <a:r>
              <a:rPr lang="ru-RU" sz="3200" b="1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возникновение детских страхов у детей дошкольного возраста </a:t>
            </a:r>
            <a:r>
              <a:rPr lang="ru-RU" sz="3200" dirty="0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влияет:</a:t>
            </a:r>
            <a:endParaRPr lang="ru-RU" sz="3200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5528" y="1604655"/>
            <a:ext cx="6702552" cy="404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эмоциональная напряженность в семье;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отсутствие эмоционального контакта с ребенком, отзывчивости на потребности и чувства ребенка;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излишние требования к ребенку, строгость;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использование физических наказаний, жестокость;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агрессивное поведение родителей, унижение ребенка;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страхи самих родителей и их тревожность;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ссоры между родителями;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травматичный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опыт в жизни ребенка;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внушение страхов самими родителями: «Не ходи туда, там волк!», «Не будешь слушаться, придет злой дядя, который забирает непослушных детей» и т.д.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920" y="1697652"/>
            <a:ext cx="4590415" cy="30602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8026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5800" y="73152"/>
            <a:ext cx="110276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/>
            <a:r>
              <a:rPr lang="ru-RU" sz="28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Значительная роль родителей как возможного источ­ника увеличения страхов в младшем дошкольном возрасте (3-5 лет) подчеркивается следующими </a:t>
            </a:r>
            <a:r>
              <a:rPr lang="ru-RU" sz="28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обстоятельствами:</a:t>
            </a:r>
            <a:endParaRPr lang="ru-RU" sz="2800" b="1" dirty="0">
              <a:solidFill>
                <a:srgbClr val="FFC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86968" y="1882289"/>
            <a:ext cx="53126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Во-первых,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фаллическая стадия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».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Одним из результатов раз­вития ребенка на этой стадии является неосознанное эмо­циональное предпочтение родителей противоположного пола. Нормальное протекание данной стадии развития способствует формированию у детей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полоролевого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пове­дения.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Во-вторых,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Фиксация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застревание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Другая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причина, объясняющая повышение роли ро­дителей в эмоциональном развитии ребенка, состоит в том, что в возрасте 3-5 лет у него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интенсивно развивают­ся такие чувства как любовь, сострадание и сочувствие к обоим родителям.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4" name="Picture 2" descr="ÐÐ°ÑÑÐ¸Ð½ÐºÐ¸ Ð¿Ð¾ Ð·Ð°Ð¿ÑÐ¾ÑÑ ÑÑÑÐ°ÑÐ¸ Ð´Ð¾ÑÐºÐ¾Ð»ÑÐ½Ð¸Ðº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390" y="2020824"/>
            <a:ext cx="5206479" cy="34594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6260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03120" y="1841284"/>
            <a:ext cx="63276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Ими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является так называемая триада страхов: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47675" indent="1825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u="sng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страхи</a:t>
            </a:r>
            <a:r>
              <a:rPr lang="ru-RU" sz="24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u-RU" sz="2400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одиночества</a:t>
            </a:r>
            <a:r>
              <a:rPr lang="ru-RU" sz="2400" i="1" u="sng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</a:p>
          <a:p>
            <a:pPr marL="447675" indent="1825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i="1" u="sng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темно­ты,</a:t>
            </a:r>
          </a:p>
          <a:p>
            <a:pPr marL="447675" indent="1825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i="1" u="sng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замкнутого </a:t>
            </a:r>
            <a:r>
              <a:rPr lang="ru-RU" sz="2400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пространства.</a:t>
            </a:r>
            <a:endParaRPr lang="ru-RU" sz="2400" u="sng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99616" y="79171"/>
            <a:ext cx="10561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 algn="ctr"/>
            <a:r>
              <a:rPr lang="ru-RU" sz="36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Наиболее распространенные страхи детей младшего дошкольного возраста</a:t>
            </a:r>
            <a:endParaRPr lang="ru-RU" sz="3600" b="1" dirty="0">
              <a:solidFill>
                <a:srgbClr val="FFC000"/>
              </a:solidFill>
            </a:endParaRPr>
          </a:p>
        </p:txBody>
      </p:sp>
      <p:pic>
        <p:nvPicPr>
          <p:cNvPr id="4098" name="Picture 2" descr="ÐÐ°ÑÑÐ¸Ð½ÐºÐ¸ Ð¿Ð¾ Ð·Ð°Ð¿ÑÐ¾ÑÑ ÑÑÑÐ°ÑÐ¸ Ð´Ð¾ÑÐºÐ¾Ð»ÑÐ½Ð¸Ðº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427" y="2770632"/>
            <a:ext cx="4964253" cy="33037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5225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8992" y="139321"/>
            <a:ext cx="107624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 algn="ctr"/>
            <a:r>
              <a:rPr lang="ru-RU" sz="32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Наиболее распространенные страхи детей </a:t>
            </a:r>
            <a:r>
              <a:rPr lang="ru-RU" sz="32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старшего </a:t>
            </a:r>
            <a:r>
              <a:rPr lang="ru-RU" sz="32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дошкольного возраста</a:t>
            </a:r>
            <a:endParaRPr lang="ru-RU" sz="3200" b="1" dirty="0">
              <a:solidFill>
                <a:srgbClr val="FFC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8368" y="1435609"/>
            <a:ext cx="65166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Ведущий страх старшего дошкольного возраста (5-7 лет) -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страх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смерти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как родителей, так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и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своей. 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477256" y="2756573"/>
            <a:ext cx="63642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Незначительное количество детей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испытывают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страх перед тем, как заснуть и страх больших улиц.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04288" y="5740605"/>
            <a:ext cx="9293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 algn="just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 </a:t>
            </a:r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мальчиков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по сравнению с девочками в большей мере выражены следующие страхи: </a:t>
            </a:r>
            <a:r>
              <a:rPr lang="ru-RU" b="1" i="1" dirty="0">
                <a:solidFill>
                  <a:srgbClr val="92D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страх </a:t>
            </a:r>
            <a:r>
              <a:rPr lang="ru-RU" b="1" i="1" dirty="0" smtClean="0">
                <a:solidFill>
                  <a:srgbClr val="92D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глубины, </a:t>
            </a:r>
            <a:r>
              <a:rPr lang="ru-RU" b="1" i="1" dirty="0">
                <a:solidFill>
                  <a:srgbClr val="92D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некоторых </a:t>
            </a:r>
            <a:r>
              <a:rPr lang="ru-RU" b="1" i="1" dirty="0" smtClean="0">
                <a:solidFill>
                  <a:srgbClr val="92D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людей, огня, замкнутого пространства. </a:t>
            </a:r>
            <a:endParaRPr lang="ru-RU" b="1" i="1" dirty="0">
              <a:solidFill>
                <a:srgbClr val="92D05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5216" y="4003939"/>
            <a:ext cx="112562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 algn="just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 девочек 6 лет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также наиболее ярко по сравнению с мальчиками этого же возраста представлены </a:t>
            </a:r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страхи первой группы </a:t>
            </a:r>
            <a:r>
              <a:rPr lang="ru-RU" sz="2000" b="1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(страхи крови, уколов, боли, войны, нападения, воды, врачей, высоты, болезней, пожаров, животных).</a:t>
            </a:r>
            <a:r>
              <a:rPr lang="ru-RU" sz="2000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Из страхов </a:t>
            </a:r>
            <a:r>
              <a:rPr lang="ru-RU" sz="2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второй группы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девочкам наиболее свойственны </a:t>
            </a:r>
            <a:r>
              <a:rPr lang="ru-RU" sz="2000" b="1" i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страхи одиночества, темноты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а из </a:t>
            </a:r>
            <a:r>
              <a:rPr lang="ru-RU" sz="20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страхов третьей группы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ru-RU" sz="2000" b="1" i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страх </a:t>
            </a:r>
            <a:r>
              <a:rPr lang="ru-RU" sz="2000" b="1" i="1" dirty="0" smtClean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родителей, наказания.</a:t>
            </a:r>
            <a:endParaRPr lang="ru-RU" sz="2000" b="1" i="1" dirty="0">
              <a:solidFill>
                <a:srgbClr val="00B0F0"/>
              </a:solidFill>
            </a:endParaRPr>
          </a:p>
        </p:txBody>
      </p:sp>
      <p:pic>
        <p:nvPicPr>
          <p:cNvPr id="512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799" y="2183459"/>
            <a:ext cx="2651633" cy="17677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ÐÐ°ÑÑÐ¸Ð½ÐºÐ¸ Ð¿Ð¾ Ð·Ð°Ð¿ÑÐ¾ÑÑ ÑÑÑÐ°ÑÐ¸ Ð´Ð¾ÑÐºÐ¾Ð»ÑÐ½Ð¸Ðº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871" y="1229323"/>
            <a:ext cx="2468753" cy="15306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8185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51760" y="237744"/>
            <a:ext cx="67939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 ребенка, испытывающего страх, запрещено:</a:t>
            </a:r>
            <a:endParaRPr lang="ru-RU" sz="32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7512" y="1664208"/>
            <a:ext cx="77449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7188" algn="just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методы запугивания и наказания в целях воспитания.</a:t>
            </a:r>
          </a:p>
          <a:p>
            <a:pPr indent="357188" algn="just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обращать внимания на страх ребенка, не пытаться ему помочь.</a:t>
            </a:r>
          </a:p>
          <a:p>
            <a:pPr indent="357188" algn="just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Перегружать фантазию ребенка и его воображение пугающими сказками и историями.</a:t>
            </a:r>
          </a:p>
          <a:p>
            <a:pPr indent="357188" algn="just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Разрешать без разбора смотреть телевизор.</a:t>
            </a:r>
          </a:p>
          <a:p>
            <a:pPr indent="357188" algn="just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Передавать свой страх ребенку.</a:t>
            </a:r>
          </a:p>
          <a:p>
            <a:pPr indent="357188" algn="just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Смотреть фильмы ужасов, когда ребенок спит в одной комнате с родителями.</a:t>
            </a:r>
          </a:p>
          <a:p>
            <a:pPr indent="357188" algn="just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жесткие методы воспитания, унижать ребенка как личность.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ÐÐ°ÑÑÐ¸Ð½ÐºÐ¸ Ð¿Ð¾ Ð·Ð°Ð¿ÑÐ¾ÑÑ Ð·Ð°Ð¿ÑÐµÑÐµÐ½Ð¾ Ð·Ð½Ð°Ðº Ð±ÐµÐ· ÑÐ¾Ð½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648" y="1856232"/>
            <a:ext cx="3191256" cy="319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577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99032" y="710750"/>
            <a:ext cx="97200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fontAlgn="base"/>
            <a:r>
              <a:rPr lang="ru-RU" sz="2800" b="1" dirty="0">
                <a:solidFill>
                  <a:srgbClr val="FFC000"/>
                </a:solidFill>
                <a:latin typeface="Times New Roman" panose="02020603050405020304" pitchFamily="18" charset="0"/>
                <a:ea typeface="MS PMincho" panose="02020600040205080304" pitchFamily="18" charset="-128"/>
                <a:cs typeface="Times New Roman" panose="02020603050405020304" pitchFamily="18" charset="0"/>
              </a:rPr>
              <a:t>Диагностика детских страхов ставит целью выявить их причину.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методики опираются на типичные особенности детской психики. Их несколько: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7675" algn="just" fontAlgn="base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7675" algn="just" fontAlgn="base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на произвольную или заданную тему (семья, школа, детский сад, можно попросить нарисовать свой страх), рисунок расшифровывается по совокупности аспектов (тематика, цвет, расположение фигур, четкость линий и др.);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7675" algn="just" fontAlgn="base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 смыслу идентичный предыдущему метод, подходит для детей, которые не любят/не хотят рисовать;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7675" algn="just" fontAlgn="base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истории или сказки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можно попросить ребенка придумать сказку или закончить прерванную в кульминационный момент, подходит для детей старше 5 лет;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7675" algn="just" fontAlgn="base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ребенком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вопросы должны быть тщательно продуманы, заданы в доступной для понимания форме, нельзя излишне заострять на чем-то внимание, чтобы не спровоцировать появление новых страхов, вопросы могут быть и конкретными («Ты боишься оставаться один в комнате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?»).</a:t>
            </a:r>
            <a:endParaRPr lang="ru-RU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0976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6928" y="722376"/>
            <a:ext cx="112520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7188" algn="just"/>
            <a:r>
              <a:rPr lang="ru-RU" sz="2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Страхи детей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эмоциональные реакции на ситуацию угрозы (реальную или воображаемую), на опасные объекты, вызывающие желание убежать или спрятаться.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48656" y="2448287"/>
            <a:ext cx="639470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Проявляются страхи</a:t>
            </a:r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изменениями эмоционального состояния, вегетативными симптомами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учащенным сердцебиением, нарушением ритма дыхания, мышечным напряжением. Поведение характеризуется избеганием потенциально опасных ситуаций/объектов, чрезмерной привязанностью к взрослым, боязнью одиночества. 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Страхи детей разнообразны: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боязнь темноты, воды, насекомых, боязнь уколов, боязнь Бабы Яги, Кощея Бессмертного, чудовищ, боязнь быть наказанным родителями и др.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 descr="http://img0.liveinternet.ru/images/attach/d/0/136/112/136112284_063017_1019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224" y="1932040"/>
            <a:ext cx="4434840" cy="4111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480194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20240" y="128016"/>
            <a:ext cx="7927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коррекции детских страхов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8720" y="1316736"/>
            <a:ext cx="44165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4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сказок.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4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игры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4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Терапия: </a:t>
            </a:r>
          </a:p>
          <a:p>
            <a:pPr marL="630238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Арт-терапия.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Музыкотерапия.</a:t>
            </a:r>
          </a:p>
          <a:p>
            <a:pPr marL="630238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Танцетерапия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Ароматерапия.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Цветотерапия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ÐÑÑ ÑÐµÑÐ°Ð¿Ð¸Ñ ÑÐ¿ÑÐ°Ð¶Ð½ÐµÐ½Ð¸Ñ Ð´Ð»Ñ ÐºÐ¾ÑÑÐµÐºÑÐ¸Ð¸ ÑÑÑÐ°Ñ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030" y="1316736"/>
            <a:ext cx="4709034" cy="47090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5811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9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9536" y="2130552"/>
            <a:ext cx="108082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  <a:endParaRPr lang="ru-RU" sz="8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93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8387" y="326136"/>
            <a:ext cx="10353761" cy="1326321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Детские страхи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5761" y="1448972"/>
            <a:ext cx="6217919" cy="4881490"/>
          </a:xfrm>
        </p:spPr>
        <p:txBody>
          <a:bodyPr/>
          <a:lstStyle/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 как реакция организма на воображаемую/реальную опасность является основой инстинкта самосохранения, мобилизует человека к бегству, борьбе. </a:t>
            </a:r>
            <a:r>
              <a:rPr lang="ru-RU" sz="2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Специфическое отличие детских страхов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отсутствие связи с актуальной угрозой. Они возникают на основе получаемой извне информации, преобразовываются фантазией, воображением.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http://fashionbookkids.ru/d/i/c2/98/57/f3/25/c9/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8618" y="1448972"/>
            <a:ext cx="4643168" cy="4643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3457" y="215706"/>
            <a:ext cx="10353761" cy="92377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94030" y="1041009"/>
            <a:ext cx="6907237" cy="5542671"/>
          </a:xfrm>
        </p:spPr>
        <p:txBody>
          <a:bodyPr>
            <a:normAutofit fontScale="92500" lnSpcReduction="10000"/>
          </a:bodyPr>
          <a:lstStyle/>
          <a:p>
            <a:pPr marL="0" indent="357188" algn="just" fontAlgn="base">
              <a:buNone/>
              <a:tabLst>
                <a:tab pos="182563" algn="l"/>
              </a:tabLst>
            </a:pPr>
            <a:r>
              <a:rPr lang="ru-RU" b="1" dirty="0" smtClean="0">
                <a:solidFill>
                  <a:srgbClr val="FFC000"/>
                </a:solidFill>
              </a:rPr>
              <a:t>По объекту, причинам, особенностям проявлений, продолжительности, интенсивности страхи подразделяют на:</a:t>
            </a:r>
          </a:p>
          <a:p>
            <a:pPr fontAlgn="base"/>
            <a:r>
              <a:rPr lang="ru-RU" b="1" u="sng" dirty="0" err="1" smtClean="0">
                <a:solidFill>
                  <a:srgbClr val="FFFF00"/>
                </a:solidFill>
              </a:rPr>
              <a:t>Сверхценные</a:t>
            </a:r>
            <a:r>
              <a:rPr lang="ru-RU" b="1" dirty="0" smtClean="0">
                <a:solidFill>
                  <a:srgbClr val="FFFF00"/>
                </a:solidFill>
              </a:rPr>
              <a:t>.</a:t>
            </a:r>
            <a:r>
              <a:rPr lang="ru-RU" dirty="0" smtClean="0">
                <a:solidFill>
                  <a:srgbClr val="FFFF00"/>
                </a:solidFill>
              </a:rPr>
              <a:t> </a:t>
            </a:r>
            <a:r>
              <a:rPr lang="ru-RU" dirty="0" smtClean="0"/>
              <a:t>Наиболее распространенные, являются результатом фантазии ребенка. Появляются в определенных обстоятельствах, постепенно распространяются, охватывают все мысли, переживания.</a:t>
            </a:r>
          </a:p>
          <a:p>
            <a:pPr fontAlgn="base"/>
            <a:r>
              <a:rPr lang="ru-RU" b="1" u="sng" dirty="0" smtClean="0">
                <a:solidFill>
                  <a:srgbClr val="FFFF00"/>
                </a:solidFill>
              </a:rPr>
              <a:t>Навязчивые</a:t>
            </a:r>
            <a:r>
              <a:rPr lang="ru-RU" dirty="0" smtClean="0"/>
              <a:t>. Связаны с конкретными жизненными ситуациями (боязнь высоты, открытого пространства). Легко провоцируют панику.</a:t>
            </a:r>
          </a:p>
          <a:p>
            <a:pPr fontAlgn="base"/>
            <a:r>
              <a:rPr lang="ru-RU" b="1" u="sng" dirty="0" smtClean="0">
                <a:solidFill>
                  <a:srgbClr val="FFFF00"/>
                </a:solidFill>
              </a:rPr>
              <a:t>Бредовые.</a:t>
            </a:r>
            <a:r>
              <a:rPr lang="ru-RU" dirty="0" smtClean="0"/>
              <a:t> Возникновение страха не поддается логическому объяснению. Связь с объектом/ситуацией носит необычный, странный характер. Пример: ребенок упал, гуляя в ботинках – сформировался страх обуви.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38914" name="Picture 2" descr="http://img-2006-03.photosight.ru/27/13458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667" y="1418201"/>
            <a:ext cx="4668363" cy="3501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464" y="0"/>
            <a:ext cx="10353761" cy="1326321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страхов:</a:t>
            </a:r>
            <a:endParaRPr lang="ru-R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1694" y="1195754"/>
            <a:ext cx="7118954" cy="4853354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Конкретный случай </a:t>
            </a:r>
            <a:r>
              <a:rPr lang="ru-RU" dirty="0" smtClean="0"/>
              <a:t>(укусила собака, застрял в лифте и т.д.);</a:t>
            </a:r>
          </a:p>
          <a:p>
            <a:r>
              <a:rPr lang="ru-RU" dirty="0" smtClean="0"/>
              <a:t> </a:t>
            </a:r>
            <a:r>
              <a:rPr lang="ru-RU" b="1" dirty="0">
                <a:solidFill>
                  <a:srgbClr val="FFFF00"/>
                </a:solidFill>
              </a:rPr>
              <a:t>В</a:t>
            </a:r>
            <a:r>
              <a:rPr lang="ru-RU" b="1" dirty="0" smtClean="0">
                <a:solidFill>
                  <a:srgbClr val="FFFF00"/>
                </a:solidFill>
              </a:rPr>
              <a:t>нушенные страхи</a:t>
            </a:r>
            <a:r>
              <a:rPr lang="ru-RU" dirty="0" smtClean="0"/>
              <a:t> («Сейчас </a:t>
            </a:r>
            <a:r>
              <a:rPr lang="ru-RU" dirty="0" err="1" smtClean="0"/>
              <a:t>бабайка</a:t>
            </a:r>
            <a:r>
              <a:rPr lang="ru-RU" dirty="0" smtClean="0"/>
              <a:t> придет, если не будешь слушаться»);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Детское воображение </a:t>
            </a:r>
            <a:r>
              <a:rPr lang="ru-RU" dirty="0" smtClean="0"/>
              <a:t>(«Там кто-то за шторкой»);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Внутрисемейные конфликты</a:t>
            </a:r>
            <a:r>
              <a:rPr lang="ru-RU" dirty="0" smtClean="0"/>
              <a:t>;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Высокая тревожность родителей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dirty="0" smtClean="0"/>
              <a:t>(Эмоциональное беспокойство, напряженность взрослых, установка на неудачу передаются ребенку. );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Взаимоотношения со сверстниками</a:t>
            </a:r>
            <a:r>
              <a:rPr lang="ru-RU" dirty="0" smtClean="0"/>
              <a:t> не  складываются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Невроз, психические заболевания,  хронические заболевания.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584" y="2075688"/>
            <a:ext cx="4891490" cy="2751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46560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85660" y="356383"/>
            <a:ext cx="10353761" cy="86750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наличия страхов у ребенка</a:t>
            </a:r>
            <a:br>
              <a:rPr lang="ru-RU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751576" y="1223891"/>
            <a:ext cx="6172200" cy="5472333"/>
          </a:xfrm>
        </p:spPr>
        <p:txBody>
          <a:bodyPr>
            <a:normAutofit/>
          </a:bodyPr>
          <a:lstStyle/>
          <a:p>
            <a:pPr marL="0" indent="357188">
              <a:buNone/>
            </a:pPr>
            <a:r>
              <a:rPr lang="ru-RU" b="1" u="sng" dirty="0" smtClean="0">
                <a:solidFill>
                  <a:srgbClr val="FFC000"/>
                </a:solidFill>
              </a:rPr>
              <a:t>Указаниями на то, что ребенок имеет устойчивую боязнь чего-либо, могут быть следующие факторы: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・ он избегает оставаться один, а также становится рассеянным и невнимательным, часто отвлекается;</a:t>
            </a:r>
            <a:br>
              <a:rPr lang="ru-RU" dirty="0" smtClean="0"/>
            </a:br>
            <a:r>
              <a:rPr lang="ru-RU" dirty="0" smtClean="0"/>
              <a:t>・ появляются импульсивные вздрагивания, развиваются нервные тики;</a:t>
            </a:r>
            <a:br>
              <a:rPr lang="ru-RU" dirty="0" smtClean="0"/>
            </a:br>
            <a:r>
              <a:rPr lang="ru-RU" dirty="0" smtClean="0"/>
              <a:t>・ в ситуации, связанной с объектом страха, у ребенка начинается </a:t>
            </a:r>
            <a:r>
              <a:rPr lang="ru-RU" dirty="0" err="1" smtClean="0"/>
              <a:t>подташнивание</a:t>
            </a:r>
            <a:r>
              <a:rPr lang="ru-RU" dirty="0" smtClean="0"/>
              <a:t>, нарушается терморегуляция, потеют ладони и учащается сердцебиение;</a:t>
            </a:r>
            <a:br>
              <a:rPr lang="ru-RU" dirty="0" smtClean="0"/>
            </a:br>
            <a:r>
              <a:rPr lang="ru-RU" dirty="0" smtClean="0"/>
              <a:t>・ возникают проблемы со сном: ребенок с трудом засыпает и часто просыпается от ночных кошмаров.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54" y="1746504"/>
            <a:ext cx="5064185" cy="3234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52643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87531" y="398584"/>
            <a:ext cx="10353761" cy="54395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Патогенез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39151" y="942535"/>
            <a:ext cx="5824024" cy="5725551"/>
          </a:xfrm>
        </p:spPr>
        <p:txBody>
          <a:bodyPr>
            <a:normAutofit fontScale="92500" lnSpcReduction="10000"/>
          </a:bodyPr>
          <a:lstStyle/>
          <a:p>
            <a:pPr algn="just" fontAlgn="base"/>
            <a:r>
              <a:rPr lang="ru-RU" dirty="0" smtClean="0"/>
              <a:t>Появление детских страхов объясняется возрастными особенностями психического развития. </a:t>
            </a:r>
          </a:p>
          <a:p>
            <a:pPr algn="just" fontAlgn="base"/>
            <a:r>
              <a:rPr lang="ru-RU" dirty="0" smtClean="0">
                <a:solidFill>
                  <a:srgbClr val="FFC000"/>
                </a:solidFill>
              </a:rPr>
              <a:t>Ключевую роль играет воображение </a:t>
            </a:r>
            <a:r>
              <a:rPr lang="ru-RU" dirty="0" smtClean="0"/>
              <a:t>– мыслительный процесс создания новых образов и представлений путем переработки ранее полученной информации. </a:t>
            </a:r>
          </a:p>
          <a:p>
            <a:pPr algn="just" fontAlgn="base"/>
            <a:r>
              <a:rPr lang="ru-RU" dirty="0" smtClean="0"/>
              <a:t>Способность к фантазированию возникает в 2-3 года, достигает пика в дошкольном, младшем школьном возрасте. </a:t>
            </a:r>
          </a:p>
          <a:p>
            <a:pPr algn="just" fontAlgn="base"/>
            <a:r>
              <a:rPr lang="ru-RU" dirty="0" smtClean="0"/>
              <a:t>Страхи детей отличаются наибольшим разнообразием, необычностью, интенсивностью переживаний. Чем более впечатлителен, тревожен ребенок, тем легче они формируются.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5362" name="Picture 2" descr="http://img-9.photosight.ru/278/5097819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4768" y="1371600"/>
            <a:ext cx="5812418" cy="3874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997823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69" y="1878880"/>
            <a:ext cx="5534902" cy="3595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96091" y="464938"/>
            <a:ext cx="10353761" cy="119575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страхи в раннем детстве </a:t>
            </a: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090675" y="1501728"/>
            <a:ext cx="5519497" cy="5219114"/>
          </a:xfrm>
        </p:spPr>
        <p:txBody>
          <a:bodyPr/>
          <a:lstStyle/>
          <a:p>
            <a:pPr marL="0" indent="539750" algn="just"/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врожденная эмоция человека, которая проявляется еще в младенчестве.</a:t>
            </a:r>
          </a:p>
          <a:p>
            <a:pPr marL="0" indent="357188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ребенок </a:t>
            </a:r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около 6 месяцев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боится потерять мать, при ее исчезновении начинает плакать или тревожиться.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357188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Позже, </a:t>
            </a:r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7-8 месяцев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возникает страх одиночества. </a:t>
            </a:r>
          </a:p>
          <a:p>
            <a:pPr marL="0" indent="357188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раннем возрасте, </a:t>
            </a:r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около 2 лет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 имеющимся страхам добавляется страх разлуки, который усугубляется, если ребенок идет в детский сад. Разрыв с мамой в это время — непосильное испытание для психики малыша.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23219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5660" y="215706"/>
            <a:ext cx="10353761" cy="58615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Страхи малыша От 0 до 1 года</a:t>
            </a:r>
            <a:endParaRPr lang="ru-RU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2271" y="1173247"/>
            <a:ext cx="6891762" cy="5838092"/>
          </a:xfrm>
        </p:spPr>
        <p:txBody>
          <a:bodyPr>
            <a:normAutofit fontScale="92500" lnSpcReduction="20000"/>
          </a:bodyPr>
          <a:lstStyle/>
          <a:p>
            <a:pPr marL="0" indent="357188"/>
            <a:r>
              <a:rPr lang="ru-RU" sz="2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периода новорожденности до полугода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страхи проявляются инстинктивным вздрагиванием, запрокидыванием ручек, общим напряжением, беспокойством. Испугавшись, малыш плачет, подзывая мать. Провоцирующим фактором может стать громкий звук, яркий свет, потеря опоры, быстрое приближение незнакомого большого предмета.</a:t>
            </a:r>
          </a:p>
          <a:p>
            <a:pPr marL="0" indent="357188"/>
            <a:r>
              <a:rPr lang="ru-RU" sz="2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6-7 месяцев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формируется чувство привязанности к маме. При ее продолжительном отсутствии ребенок становится беспокойным. Основа страха – реакция, схожая с тревогой одиночества, разлуки. Подобные переживания могут сохраняться до 2,5-3 лет. </a:t>
            </a:r>
          </a:p>
          <a:p>
            <a:pPr marL="0" indent="357188"/>
            <a:r>
              <a:rPr lang="ru-RU" sz="2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8 месяцев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возникают страхи перед незнакомыми людьми. Боязнь редуцируется к полутора годам.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62" name="Picture 2" descr="http://www.o-krohe.ru/images/article/orig/2017/03/chto-delat-esli-rebenok-bespokojno-spit-nochyu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4033" y="1728041"/>
            <a:ext cx="4820527" cy="3615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Дамаск</Template>
  <TotalTime>695</TotalTime>
  <Words>1289</Words>
  <Application>Microsoft Office PowerPoint</Application>
  <PresentationFormat>Произвольный</PresentationFormat>
  <Paragraphs>98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Damask</vt:lpstr>
      <vt:lpstr>Детские страхи</vt:lpstr>
      <vt:lpstr>Презентация PowerPoint</vt:lpstr>
      <vt:lpstr>Детские страхи </vt:lpstr>
      <vt:lpstr>Классификация </vt:lpstr>
      <vt:lpstr>Причины страхов:</vt:lpstr>
      <vt:lpstr>Признаки наличия страхов у ребенка </vt:lpstr>
      <vt:lpstr>Патогенез </vt:lpstr>
      <vt:lpstr>Детские страхи в раннем детстве  </vt:lpstr>
      <vt:lpstr>Страхи малыша От 0 до 1 года</vt:lpstr>
      <vt:lpstr>Основные проявления страхов детей с 2-х до з-х лет</vt:lpstr>
      <vt:lpstr>Рождение второго ребёнка в семье</vt:lpstr>
      <vt:lpstr>Сказочные персонажи как символ страха в раннем детстве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Детские страхи.</dc:title>
  <dc:creator>Radchenko Tatiana</dc:creator>
  <cp:lastModifiedBy>RePack by Diakov</cp:lastModifiedBy>
  <cp:revision>84</cp:revision>
  <dcterms:created xsi:type="dcterms:W3CDTF">2016-11-18T03:27:53Z</dcterms:created>
  <dcterms:modified xsi:type="dcterms:W3CDTF">2020-06-22T11:10:07Z</dcterms:modified>
</cp:coreProperties>
</file>