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2" r:id="rId7"/>
    <p:sldId id="277" r:id="rId8"/>
    <p:sldId id="278" r:id="rId9"/>
    <p:sldId id="263" r:id="rId10"/>
    <p:sldId id="264" r:id="rId11"/>
    <p:sldId id="265" r:id="rId12"/>
    <p:sldId id="279" r:id="rId13"/>
    <p:sldId id="267" r:id="rId14"/>
    <p:sldId id="268" r:id="rId15"/>
    <p:sldId id="269" r:id="rId16"/>
    <p:sldId id="280" r:id="rId17"/>
    <p:sldId id="281" r:id="rId18"/>
    <p:sldId id="270" r:id="rId19"/>
    <p:sldId id="271" r:id="rId20"/>
    <p:sldId id="272" r:id="rId21"/>
    <p:sldId id="273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5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82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066E5-918C-47B9-AB0D-D8E5FA1CD37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B6A2A-BA2F-437B-A340-116A868A5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69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6A2A-BA2F-437B-A340-116A868A5FC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6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FBB-CC23-4EFC-A4BB-B65D5E941738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BE68-B7A7-4AF1-B286-7C2B69A8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83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FBB-CC23-4EFC-A4BB-B65D5E941738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BE68-B7A7-4AF1-B286-7C2B69A8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FBB-CC23-4EFC-A4BB-B65D5E941738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BE68-B7A7-4AF1-B286-7C2B69A8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21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FBB-CC23-4EFC-A4BB-B65D5E941738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BE68-B7A7-4AF1-B286-7C2B69A88CE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5165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FBB-CC23-4EFC-A4BB-B65D5E941738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BE68-B7A7-4AF1-B286-7C2B69A8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86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FBB-CC23-4EFC-A4BB-B65D5E941738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BE68-B7A7-4AF1-B286-7C2B69A8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73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FBB-CC23-4EFC-A4BB-B65D5E941738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BE68-B7A7-4AF1-B286-7C2B69A8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71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FBB-CC23-4EFC-A4BB-B65D5E941738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BE68-B7A7-4AF1-B286-7C2B69A8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46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FBB-CC23-4EFC-A4BB-B65D5E941738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BE68-B7A7-4AF1-B286-7C2B69A8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1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FBB-CC23-4EFC-A4BB-B65D5E941738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BE68-B7A7-4AF1-B286-7C2B69A8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2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FBB-CC23-4EFC-A4BB-B65D5E941738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BE68-B7A7-4AF1-B286-7C2B69A8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0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FBB-CC23-4EFC-A4BB-B65D5E941738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BE68-B7A7-4AF1-B286-7C2B69A8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02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FBB-CC23-4EFC-A4BB-B65D5E941738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BE68-B7A7-4AF1-B286-7C2B69A8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40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FBB-CC23-4EFC-A4BB-B65D5E941738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BE68-B7A7-4AF1-B286-7C2B69A8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2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FBB-CC23-4EFC-A4BB-B65D5E941738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BE68-B7A7-4AF1-B286-7C2B69A8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7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FBB-CC23-4EFC-A4BB-B65D5E941738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BE68-B7A7-4AF1-B286-7C2B69A8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8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FBB-CC23-4EFC-A4BB-B65D5E941738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BE68-B7A7-4AF1-B286-7C2B69A8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2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DA35FBB-CC23-4EFC-A4BB-B65D5E941738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3BE68-B7A7-4AF1-B286-7C2B69A8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4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5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1614" y="1347294"/>
            <a:ext cx="7263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Процессуальная игра</a:t>
            </a:r>
            <a:endParaRPr lang="ru-RU" sz="72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9291" y="4983480"/>
            <a:ext cx="433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Воронина Ирина Артуровна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5f6ddeffde2636893f47ee7cb3adf6e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209"/>
            <a:ext cx="1338739" cy="125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98" y="2670048"/>
            <a:ext cx="2144840" cy="214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¸Ð³ÑÐ° Ð² ÑÐ°Ð½Ð½ÐµÐ¼ Ð²Ð¾Ð·ÑÐ°ÑÑ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39" y="3108068"/>
            <a:ext cx="3319145" cy="3413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23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1017682"/>
            <a:ext cx="10128739" cy="570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sz="1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9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Хорошее самочувствие во время бодрствования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обеспечиваемое правильно составленным и четко проводимым режимом.</a:t>
            </a: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Создание благоприятных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(разных для различных возрастных периодов) условий для 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детей: </a:t>
            </a:r>
            <a:endParaRPr lang="ru-RU" sz="19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14375" algn="just">
              <a:lnSpc>
                <a:spcPct val="107000"/>
              </a:lnSpc>
              <a:spcAft>
                <a:spcPts val="0"/>
              </a:spcAft>
            </a:pPr>
            <a:r>
              <a:rPr lang="ru-RU" sz="19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900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достаточное время для игры. Каждый ребенок должен иметь возможность играть все то время, которое свободно у него от кормления, сна, одевания и занятий; </a:t>
            </a:r>
            <a:endParaRPr lang="ru-RU" sz="19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14375" algn="just">
              <a:lnSpc>
                <a:spcPct val="107000"/>
              </a:lnSpc>
              <a:spcAft>
                <a:spcPts val="0"/>
              </a:spcAft>
            </a:pPr>
            <a:r>
              <a:rPr lang="ru-RU" sz="19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1900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достаточная площадь для движений и специальное оборудование, соответствующее возрастным особенностям детей; </a:t>
            </a:r>
            <a:endParaRPr lang="ru-RU" sz="19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14375" algn="just">
              <a:lnSpc>
                <a:spcPct val="107000"/>
              </a:lnSpc>
              <a:spcAft>
                <a:spcPts val="0"/>
              </a:spcAft>
            </a:pPr>
            <a:r>
              <a:rPr lang="ru-RU" sz="19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900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постоянное наличие набора разнообразных игрушек и пособий для детей разного возраста, обеспечивающих различные виды деятельности (для движений, сюжетной игры и др.).</a:t>
            </a: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Возможность видеть и наблюдать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различные предметы на улице, домашних животных, явления природы, разнообразные трудовые действия взрослых и др.</a:t>
            </a: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Правильная смена деятельности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 как от однообразных действий дети раннего возраста быстро утомляются. </a:t>
            </a:r>
            <a:endParaRPr lang="ru-RU" sz="19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Частое общение взрослого с детьми и правильное руководство самостоятельной деятельностью детей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проведение специальных обучающих игр и занятий. Это является одним из основных условий развития игры и всех других видов деятельности детей в раннем возрасте.</a:t>
            </a:r>
            <a:endParaRPr lang="ru-RU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092" y="143978"/>
            <a:ext cx="989427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обеспечения полноценной 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игровой 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детей необходимо:</a:t>
            </a:r>
          </a:p>
        </p:txBody>
      </p:sp>
      <p:pic>
        <p:nvPicPr>
          <p:cNvPr id="6" name="Picture 3" descr="Scan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966" y="2032062"/>
            <a:ext cx="1953483" cy="29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0690" y="1588116"/>
            <a:ext cx="6471137" cy="4680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43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преимущественно эмоционально-положительное настроение всех детей; </a:t>
            </a:r>
          </a:p>
          <a:p>
            <a:pPr indent="7143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 всех детей, усложнять характер и содержание деятельности, обучать детей разнообразным действиям; </a:t>
            </a:r>
          </a:p>
          <a:p>
            <a:pPr indent="7143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всестороннему развитию; </a:t>
            </a:r>
          </a:p>
          <a:p>
            <a:pPr indent="7143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положительные взаимоотношения с детьми и взрослыми; </a:t>
            </a:r>
          </a:p>
          <a:p>
            <a:pPr indent="7143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организованность, культурное поведение и другие возможные в этом возрасте нравственные качества детей, а также способствовать их эстетическому развитию;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143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самостоятельность, инициативу и любознательность ребенка.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4032" y="272932"/>
            <a:ext cx="909710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Организуя самостоятельную деятельность детей, нужно: </a:t>
            </a:r>
          </a:p>
        </p:txBody>
      </p:sp>
      <p:pic>
        <p:nvPicPr>
          <p:cNvPr id="6" name="Picture 3" descr="AN5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406" y="5060218"/>
            <a:ext cx="6381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j02836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531" y="1921312"/>
            <a:ext cx="2858192" cy="313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1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3999" y="1974392"/>
            <a:ext cx="6096000" cy="409419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35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состояние детей, их активность на протяжении всего бодрствования;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35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и характер деятельности, соответствующий возрасту;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35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взаимоотношения детей со взрослыми и между детьми;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35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активность (ответная и инициативная).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830" y="853588"/>
            <a:ext cx="9507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показателями правильной организации самостоятельной деятельности детей являются: </a:t>
            </a:r>
          </a:p>
        </p:txBody>
      </p:sp>
      <p:pic>
        <p:nvPicPr>
          <p:cNvPr id="14344" name="Picture 8" descr="ÐÐ°ÑÑÐ¸Ð½ÐºÐ¸ Ð¿Ð¾ Ð·Ð°Ð¿ÑÐ¾ÑÑ Ð³Ð°Ð»Ð¾ÑÐºÐ° Ð°Ð½Ð¸Ð¼Ð°Ñ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71" y="1330641"/>
            <a:ext cx="4495727" cy="449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2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0423" y="1019205"/>
            <a:ext cx="7111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сюжеты для детей двух-трех лет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ÐÐ°ÑÑÐ¸Ð½ÐºÐ¸ Ð¿Ð¾ Ð·Ð°Ð¿ÑÐ¾ÑÑ Ð¸Ð³ÑÐ° Ð² 2-3 Ð³Ð¾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45" y="2594708"/>
            <a:ext cx="5462954" cy="4097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708" y="551547"/>
            <a:ext cx="9624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игры малышей обычно отображают </a:t>
            </a:r>
            <a:r>
              <a:rPr lang="ru-RU" sz="2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привычные для них ежедневные бытовые ситуации, связанные с режимом: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сном, кормлением, прогулкой и т.п.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62247" y="2556368"/>
            <a:ext cx="6096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3538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</a:t>
            </a:r>
            <a:r>
              <a:rPr lang="ru-RU" sz="2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опыт детей расширяется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они начинают выходить с родителями в гости, в магазин, посещать поликлинику, ездить на транспорте, ходить в зоопарк, театр. Все это можно использовать для обогащения детской игры.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4030" y="5669767"/>
            <a:ext cx="1014046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Сюжеты может подсказать сама жизнь малыша.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организации игр следует учитывать интересы и желания ребенка, проявлять собственную фантазию.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1781201"/>
            <a:ext cx="5099539" cy="3386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3" descr="a0551bd6c9fd83ce0823fabae07a1c8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862" y="4246931"/>
            <a:ext cx="1288074" cy="143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1" descr="лев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069" y="1029517"/>
            <a:ext cx="1568572" cy="16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6063" y="163206"/>
            <a:ext cx="3993721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 №1 </a:t>
            </a:r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«Пора </a:t>
            </a:r>
            <a:r>
              <a:rPr lang="ru-RU" sz="2800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есть»</a:t>
            </a:r>
            <a:endParaRPr lang="ru-RU" sz="28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907" y="693800"/>
            <a:ext cx="9249508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Примерный перечень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действий, которые можно совершать в любой последовательности, разыгрывая данный сюжет.</a:t>
            </a:r>
          </a:p>
          <a:p>
            <a:pPr indent="36353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Сварить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суп, кашу, компот, вскипятить молоко на плитке (в пустой кастрюльке или положив в нее пуговицы, шарики, бусины, палочки и пр.), покормить куклу из тарелочки, ладошки ложечкой, палочкой и напоить из чашечки. В качестве плитки можно использовать кубик или другой плоский предмет.</a:t>
            </a:r>
          </a:p>
          <a:p>
            <a:pPr indent="36353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Сварить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яичко (шарик), подуть на него, разбить ложкой (палочкой), покормить куклу, мишку.</a:t>
            </a:r>
          </a:p>
          <a:p>
            <a:pPr indent="36353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Сварить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картошку (шарики, комочки бумаги), размять ее на тарелочке; отварить сосиски, макароны (счетную палочку, цилиндрик из конструктора), порезать пластмассовым ножичком, палочкой.</a:t>
            </a:r>
          </a:p>
          <a:p>
            <a:pPr indent="36353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Поджарить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сковородке котлетку (колечко от пирамидки, крупную пуговицу, можно слепить ее из пластилина), затем выложить на тарелочку.</a:t>
            </a:r>
          </a:p>
          <a:p>
            <a:pPr indent="36353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чай, сок, напоить кукол, дать им печенье, конфету (можно использовать пластмассовые детали конструктора или мозаики, фантики, шарики).</a:t>
            </a:r>
          </a:p>
          <a:p>
            <a:pPr indent="36353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Угостить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куклу фруктами, овощами (их можно нарисовать или вырезать из бумаги, например, зеленый овал — огурчик, оранжевый — морковка, красный кружок — яблочко или помидор, зеленый круг в полоску — арбуз).</a:t>
            </a:r>
          </a:p>
          <a:p>
            <a:pPr indent="36353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Помыть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посуду, вытереть ее полотенцем. Вымыть посуду можно ладошкой или кусочком губки, вместо полотенца использовать кусочек ткани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ÐÐ°ÑÑÐ¸Ð½ÐºÐ¸ Ð¿Ð¾ Ð·Ð°Ð¿ÑÐ¾ÑÑ Ð¸Ð³ÑÐ° Ð² 2-3 Ð³Ð¾Ð´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050" y="4612325"/>
            <a:ext cx="2660641" cy="1496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2" descr="12m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067" y="858099"/>
            <a:ext cx="1498117" cy="154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ÐÐ°ÑÑÐ¸Ð½ÐºÐ¸ Ð¿Ð¾ Ð·Ð°Ð¿ÑÐ¾ÑÑ ÐºÑÐºÐ»Ð° ÐºÐ°ÑÑ Ð¿ÑÐ¾ÑÐ½ÑÐ»Ð°ÑÑ Ð¸Ð³Ñ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216" y="2416657"/>
            <a:ext cx="2804782" cy="2103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4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5676" y="245842"/>
            <a:ext cx="462896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№2 </a:t>
            </a:r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«Баюшки- баю»</a:t>
            </a:r>
            <a:endParaRPr lang="ru-RU" sz="2800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771" y="727630"/>
            <a:ext cx="10040814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Баюкать куклу, мягкую игрушку могут даже самые маленькие дети. Сначала они просто носят ее на руках или гладят, похлопывают по ней ладошкой. </a:t>
            </a:r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Эту игру можно разнообразить разными действиями:</a:t>
            </a:r>
          </a:p>
          <a:p>
            <a:pPr marL="176213" indent="18732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3663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побаюкать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куклу на руках, приговаривая «а-а-а»;</a:t>
            </a:r>
          </a:p>
          <a:p>
            <a:pPr marL="176213" indent="18732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3663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кроватку, коляску, накрыть одеялом;</a:t>
            </a:r>
          </a:p>
          <a:p>
            <a:pPr marL="176213" indent="18732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3663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соску, бутылочку;</a:t>
            </a:r>
          </a:p>
          <a:p>
            <a:pPr marL="176213" indent="18732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3663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покачать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кроватку, повозить куклу в коляске;</a:t>
            </a:r>
          </a:p>
          <a:p>
            <a:pPr marL="176213" indent="18732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3663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завернуть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куклу в пеленку, одеяло, поносить на руках, побаюкать;</a:t>
            </a:r>
          </a:p>
          <a:p>
            <a:pPr marL="176213" indent="18732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3663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старшие дети могут раздеть куклу, одеть на нее ночную рубашку, пижаму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6236" y="3784754"/>
            <a:ext cx="1131277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игру можно организовать как после пробуждения детей, так и в течение дня. Воспитатель может сам положить куклу (мягкую игрушку) спать, а ребенку предложить разбудить и одеть ее. Побуждайте детей тихим голосом ласково обращаться к кукле: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Лялечка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пора вставать». Ребенок может с вашей помощью вынуть куклу из-под одеяла, погладить ее, посадить на горшок, одеть.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13071" y="3415663"/>
            <a:ext cx="533889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№3 </a:t>
            </a:r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«Кукла проснулась»</a:t>
            </a:r>
            <a:endParaRPr lang="ru-RU" sz="2800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ÐÐ°ÑÑÐ¸Ð½ÐºÐ¸ Ð¿Ð¾ Ð·Ð°Ð¿ÑÐ¾ÑÑ Ð¸Ð³ÑÐ° Ð² 2-3 Ð³Ð¾Ð´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571" y="1393245"/>
            <a:ext cx="3188677" cy="2391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ÐÐ°ÑÑÐ¸Ð½ÐºÐ¸ Ð¿Ð¾ Ð·Ð°Ð¿ÑÐ¾ÑÑ ÐºÑÐºÐ»Ð° ÐºÐ°ÑÑ Ð¿ÑÐ¾ÑÐ½ÑÐ»Ð°ÑÑ Ð¸Ð³Ñ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21" y="4809635"/>
            <a:ext cx="1907687" cy="190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ÐÐ°ÑÑÐ¸Ð½ÐºÐ¸ Ð¿Ð¾ Ð·Ð°Ð¿ÑÐ¾ÑÑ ÐºÑÐºÐ»Ð° ÐºÐ°ÑÑ Ð¿ÑÐ¾ÑÐ½ÑÐ»Ð°ÑÑ Ð¸Ð³Ñ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968" y="4754413"/>
            <a:ext cx="2804782" cy="2103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60" y="4993103"/>
            <a:ext cx="2552456" cy="1914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68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8237" y="303883"/>
            <a:ext cx="5591403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№4 </a:t>
            </a:r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«Покатаем машинку»</a:t>
            </a:r>
            <a:endParaRPr lang="ru-RU" sz="2800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1" y="1068198"/>
            <a:ext cx="9437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4375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Малыши любят возить машинки по столу, по группе, по дорожкам на участке. Эти действия легко включать в разнообразные сюжеты.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4401" y="1839858"/>
            <a:ext cx="7444153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43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ребенок хорошо и с интересом играет в такую игру, ее сюжет можно развить. Например, предложить ему отправиться на машине в лес. Для этого понадобится обозначить лес. Если ребенок соглашается, можно соорудить лес, поставив на дальнем краю стола высокие цилиндры (деревья).</a:t>
            </a:r>
          </a:p>
          <a:p>
            <a:pPr indent="7143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Игрушечную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машинку при желании можно заменить кубиком или палочкой.</a:t>
            </a:r>
          </a:p>
          <a:p>
            <a:pPr indent="7143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построить также мост для машины или соорудить горку из кубиков и брусков.</a:t>
            </a:r>
          </a:p>
          <a:p>
            <a:pPr indent="7143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желании дети могут строить гаражи для разных машин: больших, маленьких, для машины скорой помощи, пожарной и др. Можно построить ангар для самолетов, из которого самолеты будут выезжать, взлетать и возвращаться обратно.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 descr="Рисунок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8" y="137564"/>
            <a:ext cx="911225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ÐÐ°ÑÑÐ¸Ð½ÐºÐ¸ Ð¿Ð¾ Ð·Ð°Ð¿ÑÐ¾ÑÑ Ð¿Ð¾ÐºÐ°ÑÐ°ÐµÐ¼ Ð¼Ð°ÑÐ¸Ð½ÐºÑ Ð¸Ð³Ñ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554" y="1390712"/>
            <a:ext cx="3540889" cy="2372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ÐÐ°ÑÑÐ¸Ð½ÐºÐ¸ Ð¿Ð¾ Ð·Ð°Ð¿ÑÐ¾ÑÑ ÑÐµÐ±ÐµÐ½Ð¾Ðº ÐºÐ°ÑÐ°ÐµÑ Ð¼Ð°ÑÐ¸Ð½ÐºÑ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554" y="3915507"/>
            <a:ext cx="3516923" cy="2344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8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017" y="1960567"/>
            <a:ext cx="105742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предметно-пространственной среды в группах раннего возраста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2" y="0"/>
            <a:ext cx="8663352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363538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0713" indent="363538" algn="just">
              <a:buAutoNum type="arabicPeriod"/>
            </a:pPr>
            <a:r>
              <a:rPr lang="ru-RU" sz="19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Трансформируемость</a:t>
            </a:r>
            <a:r>
              <a:rPr lang="ru-RU" sz="19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пространства:</a:t>
            </a:r>
          </a:p>
          <a:p>
            <a:pPr marL="176213" algn="just"/>
            <a:r>
              <a:rPr lang="ru-RU" sz="19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предметно-пространственной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в зависимости от образовательной ситуации, в том числе от меняющихся интересов и возможностей детей;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0713" indent="93663" algn="just"/>
            <a:r>
              <a:rPr lang="ru-RU" sz="19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9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Полифункциональность</a:t>
            </a:r>
            <a:r>
              <a:rPr lang="ru-RU" sz="19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материалов: </a:t>
            </a:r>
          </a:p>
          <a:p>
            <a:pPr marL="176213" indent="282575"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возможность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разнообразного использования различных составляющих предметной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детской мебели, матов, мягких модулей, ширм и т.д.;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282575"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группе полифункциональных предметов, которые используются в разных видах детской активности.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444500" algn="just"/>
            <a:r>
              <a:rPr lang="ru-RU" sz="19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9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Вариативность </a:t>
            </a:r>
            <a:r>
              <a:rPr lang="ru-RU" sz="19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среды: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разнообразных материалов, игр, игрушек, обеспечивающих свободный выбор детей, а также периодическую сменяемость игрового материала, которые стимулируют игровую, двигательную, познавательную и исследовательскую активность детей.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444500" algn="just"/>
            <a:r>
              <a:rPr lang="ru-RU" sz="19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9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Доступность </a:t>
            </a:r>
            <a:r>
              <a:rPr lang="ru-RU" sz="19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среды: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детей, к играм, игрушкам, материалам, пособиям, обеспечивающим все основные виды детской активности;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444500" algn="just"/>
            <a:r>
              <a:rPr lang="ru-RU" sz="19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9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Безопасность предметно-пространственной </a:t>
            </a:r>
            <a:r>
              <a:rPr lang="ru-RU" sz="19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соответствие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её элементов требованиям по обеспечению надёжности и безопасности их использования.</a:t>
            </a:r>
          </a:p>
        </p:txBody>
      </p:sp>
      <p:pic>
        <p:nvPicPr>
          <p:cNvPr id="19458" name="Picture 2" descr="ÐÐ°ÑÑÐ¸Ð½ÐºÐ¸ Ð¿Ð¾ Ð·Ð°Ð¿ÑÐ¾ÑÑ ÐÐ£ÐÐÐ¢Ð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754" y="2056852"/>
            <a:ext cx="3235397" cy="2426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0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4256" y="440912"/>
            <a:ext cx="9863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Процессуальная игра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одно из основных направлений развития ребёнка раннего возраста. Её истоки – в предметной деятельности, результат её развития – в сюжетно-ролевой игре – основном виде деятельности ребёнка дошкольного возраста.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672" y="1763912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7188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процессуальной игре у ребёнка раннего возраста уже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году жизни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умение действовать в воображаемой ситуации, происходит </a:t>
            </a:r>
            <a:r>
              <a:rPr lang="ru-RU" sz="20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первыми игровыми действиями, отражающими фрагменты жизненных ситуаций,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доступных его наблюдению и пониманию. Эта игра в своём развитии </a:t>
            </a:r>
            <a:r>
              <a:rPr lang="ru-RU" sz="20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подводит ребёнка к вариативности игровых действий, к умению связывать их в цепочки,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</a:t>
            </a:r>
            <a:r>
              <a:rPr lang="ru-RU" sz="20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появлению первых игровых замещений.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3672" y="5242227"/>
            <a:ext cx="11033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Процессуальная игра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третьем году жизни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началу развития взаимодействия ребёнка со сверстниками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наконец, </a:t>
            </a:r>
            <a:r>
              <a:rPr lang="ru-RU" sz="20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весомых предпосылок сюжетно-ролевой игры.</a:t>
            </a: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72" y="1625720"/>
            <a:ext cx="5413932" cy="3616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53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9293" y="693800"/>
            <a:ext cx="9448800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4375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таких </a:t>
            </a:r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основных видов движений как ходьба, бег, равновесие</a:t>
            </a:r>
            <a:endParaRPr lang="ru-RU" sz="1600" b="1" i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 для ходьбы, бега, 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равновесия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гимнастическая скамейка, бревно (ширина 20-25 см. 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дорожка, коврик (ширина 20см, длина 2-3м. 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модуль 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«Змейка»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(длина 100см, высота 15 см. 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обруч большой 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(диаметр 95 см)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Прыгалки, обручи, каталки, резиновые ослы, машины каталки,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14375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ползания, лазания:</a:t>
            </a:r>
            <a:endParaRPr lang="ru-RU" sz="1600" b="1" i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воротца (высота 30-40 см. 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горка со ступеньками и пологим спуском,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гимнастическая лесенка.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20713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 для прыжков:</a:t>
            </a:r>
            <a:endParaRPr lang="ru-RU" sz="1600" b="1" i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мат детский напольный.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14375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 для катания, бросания, метания:</a:t>
            </a:r>
            <a:endParaRPr lang="ru-RU" sz="1600" b="1" i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набивные мешочки, тряпичные мячи, комочки,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мячи крупные, надутые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мячи небольшого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размера,</a:t>
            </a:r>
            <a:r>
              <a:rPr lang="ru-RU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мячи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маленького размера.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14375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выполнения общеразвивающих упражнений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флажки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султанчики, платочки, гимнастические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палки; </a:t>
            </a:r>
            <a:r>
              <a:rPr lang="ru-RU" b="1" i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профилактики плоскостопия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массажные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дорожки;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утренней гимнастики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организации подвижных и самостоятельных игр дете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снежки, грибочки, морковки, цыплята, шишки.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09332" y="163206"/>
            <a:ext cx="6656759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двигательной активности:</a:t>
            </a:r>
            <a:endParaRPr lang="ru-RU" sz="320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Ð Ð°Ð·Ð²Ð¸Ð²Ð°ÑÑÐ°Ñ Ð¿ÑÐµÐ´Ð¼ÐµÑÐ½Ð¾-Ð¿ÑÐ¾ÑÑÑÐ°Ð½ÑÑÐ²ÐµÐ½Ð½Ð°Ñ ÑÑÐµÐ´Ð° Ð³ÑÑÐ¿Ð¿Ñ ÑÐ°Ð½Ð½ÐµÐ³Ð¾ Ð²Ð¾Ð·ÑÐ°Ñ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467" y="1572844"/>
            <a:ext cx="5008687" cy="3339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0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maam.ru/upload/blogs/detsad-228194-14962503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815" y="1242646"/>
            <a:ext cx="2330693" cy="348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16258" y="278395"/>
            <a:ext cx="4838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 </a:t>
            </a:r>
            <a:r>
              <a:rPr lang="ru-RU" sz="32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конструирования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154" y="1078523"/>
            <a:ext cx="739726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Строительный деревянный 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из разных конфигураций (кубик, кирпичик, пластина, цилиндр, конус, со схемами для создания несложных построек (башенки, домики,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дорожки)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Конструкторы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пластмассовые,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больших мягких модулей,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пластмассового конструктора,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Конструктор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ЛЕГО 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среднего размера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3538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Наборы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игрушек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предметные игрушки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соразмерные масштабам 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маленькие машины, животные и т. д. для обыгрывания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постройки.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5550642" y="2497751"/>
            <a:ext cx="2714127" cy="2332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8993007" y="5084415"/>
            <a:ext cx="1915668" cy="1490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42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6028" y="303883"/>
            <a:ext cx="581120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игровой </a:t>
            </a:r>
            <a:r>
              <a:rPr lang="ru-RU" sz="32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32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147455"/>
            <a:ext cx="7110045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Оборудования для кукол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166688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Мебель для игр с куклами (кухня, стол, стульчики, кроватки,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66688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шкаф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белья,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66688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трюмо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66688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сидячая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коляска из пластмассы, сидячая коляска из текстиля – 2 шт.,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66688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овощей и фруктов,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66688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кукольной аптечки,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66688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гладильная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доска, утюги, швейная машинка.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Куклы игровые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18732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Пупсы из мягкого материала,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18732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Кукла в одежде по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сезонам,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18732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Резиновые пупсы для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купания.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Одежда для кукол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Комплекты одежды для кукол, головные уборы,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платье и т.д.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https://www.maam.ru/upload/blogs/detsad-228194-14962503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45" y="2229410"/>
            <a:ext cx="4730263" cy="3153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2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6256" y="133148"/>
            <a:ext cx="8743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 </a:t>
            </a:r>
            <a:r>
              <a:rPr lang="ru-RU" sz="32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художественно-эстетического развития</a:t>
            </a: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755" y="74981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3538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   музыкальном     центре	располагаются разнообразные музыкальные и  шумовые инструменты, которые доставляют детям много радостных минут, и, кроме того,  развивают фонематический слух и чувство ритма у малыша. С детьми играем в такие  музыкальные игры, как "Кто в гости пришёл?«, «Угадай, на чем играю», «Что звучит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Оркестр».</a:t>
            </a:r>
          </a:p>
        </p:txBody>
      </p:sp>
      <p:sp>
        <p:nvSpPr>
          <p:cNvPr id="6" name="object 7"/>
          <p:cNvSpPr/>
          <p:nvPr/>
        </p:nvSpPr>
        <p:spPr>
          <a:xfrm>
            <a:off x="6958701" y="933713"/>
            <a:ext cx="3105209" cy="2130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8117820" y="3190648"/>
            <a:ext cx="3892179" cy="1748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253747" y="2813034"/>
            <a:ext cx="7014561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металлофон, барабан, колокольчики, музыкальные молоточки, трещотки, погремушки;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Атрибуты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платочки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ленточки, султанчики, флажки, листочки, погремушки;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Магнитофон, СD и аудиоматериалы для организованной образовательной деятельности,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Листы бумаги, карандаши, фломастеры, краски, кисти, пластилин, клеенки, дощечки для лепки,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Мольберт для рисования мелками, фломастерами, белые обои;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Шаблоны для рисования, контуры для обведения;</a:t>
            </a: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Раскраски</a:t>
            </a: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исунки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раскрашивания карандашами, фломастерами, листы бумаги для рисования,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6958701" y="5065894"/>
            <a:ext cx="3051049" cy="1792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093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84876" y="313565"/>
            <a:ext cx="4900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речевого развития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291" y="1004537"/>
            <a:ext cx="10668001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 центре дети очень любят рассматривать 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предметные речевые 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картинки: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ранспорт, дикие - домашние животные, игрушки;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Речевые кубы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 smtClean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сказке 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«Репка»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транспорт, игрушки, домашние животные и их детеныши, собери картинку, картинки с действиями отвечает на вопрос что делает?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Художественные произведения, </a:t>
            </a:r>
            <a:r>
              <a:rPr lang="ru-RU" sz="20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Книги 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(народные песенки, сказки, авторские произведения, </a:t>
            </a:r>
            <a:r>
              <a:rPr lang="ru-RU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 яркими красивыми иллюстрациями для рассматривания;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Музыкальные книги, речевые книги,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Альбомы для рассматривания 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картин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371475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«Овощи»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371475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«Фрукты»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371475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«Птицы»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371475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«Насекомые»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371475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«Деревья»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8245031" y="3597221"/>
            <a:ext cx="3428999" cy="2439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530" name="Picture 2" descr="https://www.maam.ru/upload/blogs/detsad-228194-14962505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31" y="3317630"/>
            <a:ext cx="2255470" cy="3383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6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4616" y="422646"/>
            <a:ext cx="71041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для самостоятельной деятельности детей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3554" name="Picture 2" descr="https://www.maam.ru/upload/blogs/detsad-228194-1496250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015" y="1462710"/>
            <a:ext cx="3383573" cy="5075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83324" y="2420706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 набором машин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машины, машины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размера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большие машины, инструменты для починки машин, заводные игрушки, игрушки - забавы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Веселая 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карусель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1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5268" y="421113"/>
            <a:ext cx="7319311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детского экспериментирования</a:t>
            </a:r>
            <a:endParaRPr lang="ru-RU" sz="32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6431" y="1674993"/>
            <a:ext cx="6096000" cy="336329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Атрибуты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игр песком и </a:t>
            </a:r>
            <a:r>
              <a:rPr lang="ru-RU" sz="20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водой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 игрушек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ведерки, лопатки, совочки, грабли, различные формочки; рыбки, сачки, формочки (замораживание, различные емкости (наливание, переливание, лодочки, заводные игрушки (для игр с водой, утята, черепашки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Природные материалы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песок, камушки (крупные, ракушки.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фартуки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Картины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«Зимний пейзаж»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«Зимние забавы»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https://www.maam.ru/upload/blogs/detsad-228194-1496250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713" y="1312985"/>
            <a:ext cx="3426558" cy="5139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2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5846" y="328246"/>
            <a:ext cx="4489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сенсорики</a:t>
            </a:r>
            <a:endParaRPr lang="ru-RU" sz="32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076" y="913021"/>
            <a:ext cx="113831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Пирамидки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пирамидки разной величины (деревянные, пластмассовые, пирамидка конструктор, пирамидки – матрешка, пирамидки по форме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(квадрат, круг, треугольник)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напольная пирамидка 1м.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Напольная пирамидка 50 см.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Рамки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вкладыши: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овощи, транспорт, игрушки, сказочные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Кубики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4шт.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складывания целостной картины,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Шумовой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ранец,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Дидактический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домик,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Шнуровки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застежки, пуговки,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Вкладыши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геометрическими фигурами, «Волшебные мешочки наборы фигурок в мешочках из текстиля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узнавания на ощупь»,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Коврограф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Крупные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средние мозаики,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Сортеры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сравнения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величине, различия количества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«один - много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Цветные прищепки,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Пирамидки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вкладыши.</a:t>
            </a:r>
            <a:endParaRPr lang="ru-RU" sz="2000" b="1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6"/>
          <p:cNvSpPr/>
          <p:nvPr/>
        </p:nvSpPr>
        <p:spPr>
          <a:xfrm>
            <a:off x="5958613" y="5536938"/>
            <a:ext cx="2282709" cy="1285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4"/>
          <p:cNvSpPr/>
          <p:nvPr/>
        </p:nvSpPr>
        <p:spPr>
          <a:xfrm>
            <a:off x="3989135" y="5526191"/>
            <a:ext cx="1781908" cy="1321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5"/>
          <p:cNvSpPr/>
          <p:nvPr/>
        </p:nvSpPr>
        <p:spPr>
          <a:xfrm>
            <a:off x="8006862" y="1723293"/>
            <a:ext cx="3856892" cy="21842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602" name="Picture 2" descr="https://www.maam.ru/upload/blogs/detsad-228194-14962507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8" y="4783425"/>
            <a:ext cx="2845533" cy="1897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5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1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ÑÐµÐ±ÐµÐ½Ð¾Ðº 3 Ð»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966" y="3650955"/>
            <a:ext cx="4315739" cy="288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ÑÐ¿Ð°ÑÐ¸Ð±Ð¾ Ð·Ð° Ð²Ð½Ð¸Ð¼Ð°Ð½Ð¸Ðµ Ð³Ð¸Ñ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07" y="865922"/>
            <a:ext cx="7915433" cy="26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2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0552" y="1389888"/>
            <a:ext cx="8339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игровых замещений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Ð°ÑÑÐ¸Ð½ÐºÐ¸ Ð¿Ð¾ Ð·Ð°Ð¿ÑÐ¾ÑÑ Ð¸Ð³ÑÐ¾Ð²ÑÐµ Ð·Ð°Ð¼ÐµÑÐµÐ½Ð¸Ñ Ð² ÑÐ°Ð½Ð½ÐµÐ¼ Ð²Ð¾Ð·ÑÐ°ÑÑ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00" y="3017997"/>
            <a:ext cx="5618608" cy="3501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60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248" y="44091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61925" algn="just"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 и наблюдения показывают, что детская игра не возникает сама по себе, без какого-то руководства со стороны тех, кто уже умеет играть, — взрослых или старших детей. Дети, с которыми никто никогда не играл, не могут сами изобрести игровые замещения и породить мнимую ситуацию.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1472" y="4491704"/>
            <a:ext cx="6269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игре осуществляется 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процессе совместной игры со взрослыми, которые передают ребенку способ замещения одних предметов другими. В исследовании Л. Н.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Галигузовой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изучался процесс становления игровых замещений у детей раннего возраста. </a:t>
            </a:r>
            <a:endParaRPr lang="ru-RU" sz="2000" dirty="0"/>
          </a:p>
        </p:txBody>
      </p:sp>
      <p:pic>
        <p:nvPicPr>
          <p:cNvPr id="5122" name="Picture 2" descr="ÐÐ°ÑÑÐ¸Ð½ÐºÐ¸ Ð¿Ð¾ Ð·Ð°Ð¿ÑÐ¾ÑÑ ÑÑÐ°Ð½Ð¾Ð²Ð»ÐµÐ½Ð¸Ðµ Ð¸Ð³ÑÐ¾Ð²ÑÑ Ð·Ð°Ð¼ÐµÑÐµÐ½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8" y="2853928"/>
            <a:ext cx="4967921" cy="3275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ames 1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72" y="1128886"/>
            <a:ext cx="3566160" cy="3148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67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2032" y="137160"/>
            <a:ext cx="694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приобщения ребенка к игре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680458"/>
            <a:ext cx="7781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игрой взрослого </a:t>
            </a:r>
            <a:endParaRPr lang="ru-RU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9224" y="1261872"/>
            <a:ext cx="10597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первом этапе ребенок не проявляет никакого интереса к замещающим действиям взрослого. В ответ на просьбу взрослого найти отсутствующий предмет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например: «Давай дадим кукле конфетку! Где у нас конфетка?») либо вообще не отвечает, либо отвечает отрицательно («Нету здесь конфеты»). Сам ребенок пользуется только реалистическими игрушками по их прямому назначению.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2032" y="2742390"/>
            <a:ext cx="7969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присоединение к ней, совместная игра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2094" y="3145364"/>
            <a:ext cx="11173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ебенок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обнаруживает интерес к замещающим действиям взрослого и сразу же после наблюдения подражает им с теми же предметами-заместителями. Однако это подражание носит формальный, автоматический характер. Ребенок не запоминает, с какими предметами он действовал, и не осознает смысл замещения. Ему безразлично, с какими предметами совершать то или иное действие, он легко принимает и воспроизводит любые действия взрослого с любыми предметами. Ребенок «не держится» за свое или чужое замещение. З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амещение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формальный характер и не является значимым для малыша.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9b3c7b23db0d199c35cf0c402defb36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-233942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5" descr="5b7c346b6680c5681888076a520bddf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406" y="1714582"/>
            <a:ext cx="137953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ÐÐ°ÑÑÐ¸Ð½ÐºÐ¸ Ð¿Ð¾ Ð·Ð°Ð¿ÑÐ¾ÑÑ Ð¸Ð³Ð° Ð´ÐµÑÐµÐ¹ 2-3 Ð»ÐµÑ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822" y="5090436"/>
            <a:ext cx="3014160" cy="1697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¸Ð³ÑÐ° Ð² 2-3 Ð³Ð¾Ð´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6" y="4928849"/>
            <a:ext cx="3481256" cy="1958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2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4846" y="465868"/>
            <a:ext cx="7300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подражание действиям взрослого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216" y="1374029"/>
            <a:ext cx="62087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 fontAlgn="base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самостоятельно воспроизводит отсроченную имитацию замещающих действий взрослого. При этом наблюдается достаточно точное и полное их копирование и сосредоточенность на их выполнении. </a:t>
            </a:r>
          </a:p>
          <a:p>
            <a:pPr indent="712788" algn="just" fontAlgn="base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Малыши демонстрируют привязанность к определенным замещениям, показанным взрослым, и с удовольствием их воспроизводят. Но самостоятельных замещений пока нет. </a:t>
            </a:r>
          </a:p>
          <a:p>
            <a:pPr indent="712788" algn="just" fontAlgn="base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Наводящие вопросы взрослого о новых замещениях вызывают чаще всего отрицательный ответ, а иногда выбор случайного предмета. </a:t>
            </a:r>
          </a:p>
          <a:p>
            <a:pPr indent="712788" algn="just" fontAlgn="base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этом этапе дети начинают более критично относиться к предметам-заместителям. Здесь ребенок начинает осознавать разрыв между знакомым ему предметом (обозначаемым) и другим, которым вместо него действует. </a:t>
            </a:r>
          </a:p>
          <a:p>
            <a:pPr indent="712788" algn="just" fontAlgn="base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Именно в это время малыши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отказываются принимать любые замещения взрослого и соглашаются лишь на некоторые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ÐÐ°ÑÑÐ¸Ð½ÐºÐ¸ Ð¿Ð¾ Ð·Ð°Ð¿ÑÐ¾ÑÑ Ð¸Ð³Ð° Ð´ÐµÑÐµÐ¹ 2-3 Ð»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92" y="1155070"/>
            <a:ext cx="3627770" cy="2950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Ð¸Ð³Ð° Ð´ÐµÑÐµÐ¹ 2-3 Ð»Ðµ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4105657"/>
            <a:ext cx="3509196" cy="2633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танццвет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892" y="1374029"/>
            <a:ext cx="1152525" cy="250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6" descr="8e68dc6a17de27541aa3a6bc1160b4b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33" y="22978"/>
            <a:ext cx="1034683" cy="124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4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4088" y="137240"/>
            <a:ext cx="965606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отсроченное подражание с появлением вариативности игровых 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самостоятельных игровых замещений</a:t>
            </a:r>
          </a:p>
          <a:p>
            <a:endParaRPr lang="ru-RU" sz="2800" dirty="0"/>
          </a:p>
          <a:p>
            <a:pPr algn="just" fontAlgn="base"/>
            <a:endParaRPr lang="ru-RU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6343" y="1607021"/>
            <a:ext cx="8676543" cy="475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 fontAlgn="base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поведении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наряду с подражательными появляются самостоятельные замещения, представляющие собой вариации действий взрослого. Не выходя за рамки сюжета, ребенок начинает варьировать действия взрослого, внося в них элементы новизны.</a:t>
            </a:r>
          </a:p>
          <a:p>
            <a:pPr indent="71278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 ребенка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еще не являются замещениями в полном смысле слова, поскольку замещения существуют только в движениях, но не в сознании ребенка. На вопрос взрослого о названии предметов, с которыми он играет, ребенок дает их реальные, а не игровые имена.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Встречаются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двойные наименования предметов, например «шарик-яблоко» или «колечко-печенье», но эти наименования очень непрочны и часто распадаются. Реальная и игровая функции предметов в таких замещениях оказываются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рядом положенными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Самостоятельных игровых называний предметов еще нет.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12788" algn="just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 подчеркнуть, что на этом этапе уже есть действия с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предметом-заместителем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 еще нет называния этого предмета игровым именем. На ранних стадиях развития игры (в отличие от последующих) ребенок не может назвать предмет новым именем, до того как он произведет с ним соответствующее действие.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9" descr="38cc4fc67e6316fa7179091ff498b1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1216" y="4916752"/>
            <a:ext cx="1757870" cy="178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baby playi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43471" y="1276605"/>
            <a:ext cx="2369409" cy="353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21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5383" y="353712"/>
            <a:ext cx="9992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Эти этапы отражают </a:t>
            </a:r>
            <a:r>
              <a:rPr lang="ru-RU" sz="20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поворот от непосредственного подражания чужим действиям к собственным действиям ребенка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которые опосредованы знаком как «орудием культуры», то есть словом; возникает действие от слова (или от мысли), а не от вещи. Такой поворот происходит при активном и непосредственном участии взрослого.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74277" y="4280335"/>
            <a:ext cx="9567203" cy="238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 знака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(то есть переименование предмета) </a:t>
            </a:r>
            <a:r>
              <a:rPr lang="ru-RU" sz="20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преобразует для ребенка внешнюю воспринимаемую ситуацию в смысловую.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Восприятие опосредуется словом, а прежние предметы наполняются новым смыслом. Переход от непосредственного действия к опосредованному происходит в единстве аффективного и интеллектуального: перенос значения одного предмета на другой возможен только при эмоциональной вовлеченности ребенка в игру и при аффективной значимости игровых действий.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15" descr="38cc4fc67e6316fa7179091ff498b1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65" y="3163136"/>
            <a:ext cx="2484374" cy="284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39" y="1810133"/>
            <a:ext cx="2490969" cy="226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ÐÐ°ÑÑÐ¸Ð½ÐºÐ¸ Ð¿Ð¾ Ð·Ð°Ð¿ÑÐ¾ÑÑ Ð¸Ð³ÑÑÑÐºÐ¸ ÑÐ¸ÑÑÐ½ÐºÐ¸ Ð´Ð»Ñ Ð´ÐµÑÐµÐ¹ Ð±ÐµÐ· ÑÐ¾Ð½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10" y="1529136"/>
            <a:ext cx="2934949" cy="289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1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6300" y="955665"/>
            <a:ext cx="7123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развития игры в раннем возрасте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44" y="2663260"/>
            <a:ext cx="4767479" cy="3836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262</TotalTime>
  <Words>2192</Words>
  <Application>Microsoft Office PowerPoint</Application>
  <PresentationFormat>Произвольный</PresentationFormat>
  <Paragraphs>178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 Быков</dc:creator>
  <cp:lastModifiedBy>RePack by Diakov</cp:lastModifiedBy>
  <cp:revision>76</cp:revision>
  <dcterms:created xsi:type="dcterms:W3CDTF">2018-10-31T14:59:04Z</dcterms:created>
  <dcterms:modified xsi:type="dcterms:W3CDTF">2020-06-22T11:23:08Z</dcterms:modified>
</cp:coreProperties>
</file>